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AD14-9523-4E3E-A4AF-7AE54C6F91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036B-20B9-4095-BBFF-3DDF592E9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AD14-9523-4E3E-A4AF-7AE54C6F91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036B-20B9-4095-BBFF-3DDF592E9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2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AD14-9523-4E3E-A4AF-7AE54C6F91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036B-20B9-4095-BBFF-3DDF592E9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87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AD14-9523-4E3E-A4AF-7AE54C6F91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036B-20B9-4095-BBFF-3DDF592E94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8074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AD14-9523-4E3E-A4AF-7AE54C6F91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036B-20B9-4095-BBFF-3DDF592E9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56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AD14-9523-4E3E-A4AF-7AE54C6F91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036B-20B9-4095-BBFF-3DDF592E9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19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AD14-9523-4E3E-A4AF-7AE54C6F91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036B-20B9-4095-BBFF-3DDF592E9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68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AD14-9523-4E3E-A4AF-7AE54C6F91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036B-20B9-4095-BBFF-3DDF592E9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01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AD14-9523-4E3E-A4AF-7AE54C6F91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036B-20B9-4095-BBFF-3DDF592E9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7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AD14-9523-4E3E-A4AF-7AE54C6F91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036B-20B9-4095-BBFF-3DDF592E9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09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AD14-9523-4E3E-A4AF-7AE54C6F91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036B-20B9-4095-BBFF-3DDF592E9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3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AD14-9523-4E3E-A4AF-7AE54C6F91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036B-20B9-4095-BBFF-3DDF592E9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3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AD14-9523-4E3E-A4AF-7AE54C6F91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036B-20B9-4095-BBFF-3DDF592E9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2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AD14-9523-4E3E-A4AF-7AE54C6F91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036B-20B9-4095-BBFF-3DDF592E9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2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AD14-9523-4E3E-A4AF-7AE54C6F91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036B-20B9-4095-BBFF-3DDF592E9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6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AD14-9523-4E3E-A4AF-7AE54C6F91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036B-20B9-4095-BBFF-3DDF592E9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6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AD14-9523-4E3E-A4AF-7AE54C6F91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036B-20B9-4095-BBFF-3DDF592E9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6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B5DAD14-9523-4E3E-A4AF-7AE54C6F9178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9036B-20B9-4095-BBFF-3DDF592E9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236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4" r:id="rId13"/>
    <p:sldLayoutId id="2147483925" r:id="rId14"/>
    <p:sldLayoutId id="2147483926" r:id="rId15"/>
    <p:sldLayoutId id="2147483927" r:id="rId16"/>
    <p:sldLayoutId id="214748392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NHP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40427"/>
            <a:ext cx="8946541" cy="49079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Budgeting</a:t>
            </a:r>
          </a:p>
          <a:p>
            <a:pPr lvl="1"/>
            <a:r>
              <a:rPr lang="en-US" dirty="0" smtClean="0"/>
              <a:t>Centre to provide for the budgets</a:t>
            </a:r>
          </a:p>
          <a:p>
            <a:pPr lvl="1"/>
            <a:r>
              <a:rPr lang="en-US" dirty="0" smtClean="0"/>
              <a:t>Based on AWP</a:t>
            </a:r>
          </a:p>
          <a:p>
            <a:pPr lvl="1"/>
            <a:r>
              <a:rPr lang="en-US" dirty="0" smtClean="0"/>
              <a:t>Timelines set which needs to be followed</a:t>
            </a:r>
          </a:p>
          <a:p>
            <a:pPr lvl="1"/>
            <a:r>
              <a:rPr lang="en-US" dirty="0" smtClean="0"/>
              <a:t>Annual Action Plan key for budget and payments</a:t>
            </a:r>
          </a:p>
          <a:p>
            <a:r>
              <a:rPr lang="en-US" dirty="0" smtClean="0"/>
              <a:t>Fund Flow</a:t>
            </a:r>
          </a:p>
          <a:p>
            <a:pPr lvl="1"/>
            <a:r>
              <a:rPr lang="en-US" dirty="0" smtClean="0"/>
              <a:t>Bank accounts to be opened by states – Any Commercial Bank </a:t>
            </a:r>
          </a:p>
          <a:p>
            <a:pPr lvl="1"/>
            <a:r>
              <a:rPr lang="en-US" dirty="0" smtClean="0"/>
              <a:t>Separate bank account for the project – States to decide who operates it</a:t>
            </a:r>
          </a:p>
          <a:p>
            <a:pPr lvl="1"/>
            <a:r>
              <a:rPr lang="en-US" dirty="0" smtClean="0"/>
              <a:t>Tranches to be paid as agreed</a:t>
            </a:r>
          </a:p>
          <a:p>
            <a:pPr lvl="1"/>
            <a:r>
              <a:rPr lang="en-US" dirty="0" smtClean="0"/>
              <a:t>ECS transfer would happen</a:t>
            </a:r>
          </a:p>
          <a:p>
            <a:pPr lvl="1"/>
            <a:r>
              <a:rPr lang="en-US" dirty="0" smtClean="0"/>
              <a:t>Adjustment for balance</a:t>
            </a:r>
          </a:p>
        </p:txBody>
      </p:sp>
    </p:spTree>
    <p:extLst>
      <p:ext uri="{BB962C8B-B14F-4D97-AF65-F5344CB8AC3E}">
        <p14:creationId xmlns:p14="http://schemas.microsoft.com/office/powerpoint/2010/main" val="192258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06682"/>
            <a:ext cx="8946541" cy="474171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Accounting</a:t>
            </a:r>
          </a:p>
          <a:p>
            <a:pPr lvl="1"/>
            <a:r>
              <a:rPr lang="en-US" dirty="0" smtClean="0"/>
              <a:t>States to keep accounts separately</a:t>
            </a:r>
          </a:p>
          <a:p>
            <a:pPr lvl="1"/>
            <a:r>
              <a:rPr lang="en-US" dirty="0" smtClean="0"/>
              <a:t>Simple software based accounting can be done – ease of reconciliation and compilation</a:t>
            </a:r>
          </a:p>
          <a:p>
            <a:pPr lvl="1"/>
            <a:r>
              <a:rPr lang="en-US" dirty="0" smtClean="0"/>
              <a:t>Centre to consolidate and report</a:t>
            </a:r>
          </a:p>
          <a:p>
            <a:pPr lvl="1"/>
            <a:r>
              <a:rPr lang="en-US" dirty="0" smtClean="0"/>
              <a:t>Accounts for </a:t>
            </a:r>
            <a:r>
              <a:rPr lang="en-US" dirty="0" err="1" smtClean="0"/>
              <a:t>centre</a:t>
            </a:r>
            <a:r>
              <a:rPr lang="en-US" dirty="0" smtClean="0"/>
              <a:t> to be based on budget heads and PAO accounts, details to be worked out</a:t>
            </a:r>
          </a:p>
          <a:p>
            <a:r>
              <a:rPr lang="en-US" dirty="0" smtClean="0"/>
              <a:t>Staffing</a:t>
            </a:r>
          </a:p>
          <a:p>
            <a:pPr lvl="1"/>
            <a:r>
              <a:rPr lang="en-US" dirty="0" smtClean="0"/>
              <a:t>State to hire at least one commerce grad with computerized accounting knowledge to maintain project accounts</a:t>
            </a:r>
          </a:p>
          <a:p>
            <a:pPr lvl="1"/>
            <a:r>
              <a:rPr lang="en-US" dirty="0" smtClean="0"/>
              <a:t>Other staff to be deputed from state to handle government procedures</a:t>
            </a:r>
          </a:p>
          <a:p>
            <a:pPr lvl="1"/>
            <a:r>
              <a:rPr lang="en-US" dirty="0" smtClean="0"/>
              <a:t>Centre to have FM cell who can guide, support and consolidate the data. They would be required to handle fund flow issues, transfers and reconciliations.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739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61209"/>
            <a:ext cx="8946541" cy="48871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External Audit</a:t>
            </a:r>
          </a:p>
          <a:p>
            <a:pPr lvl="1"/>
            <a:r>
              <a:rPr lang="en-US" dirty="0" smtClean="0"/>
              <a:t>Within 9 months to be completed</a:t>
            </a:r>
          </a:p>
          <a:p>
            <a:pPr lvl="1"/>
            <a:r>
              <a:rPr lang="en-US" dirty="0" smtClean="0"/>
              <a:t>AG for core departments and in case of societies/Central organizations it would be their entity auditors</a:t>
            </a:r>
          </a:p>
          <a:p>
            <a:pPr lvl="1"/>
            <a:r>
              <a:rPr lang="en-US" dirty="0" err="1" smtClean="0"/>
              <a:t>MoWR</a:t>
            </a:r>
            <a:r>
              <a:rPr lang="en-US" dirty="0" smtClean="0"/>
              <a:t> to work with CAG for consolidation of audit reports</a:t>
            </a:r>
            <a:endParaRPr lang="en-US" dirty="0"/>
          </a:p>
          <a:p>
            <a:r>
              <a:rPr lang="en-US" dirty="0" smtClean="0"/>
              <a:t>IUFR</a:t>
            </a:r>
          </a:p>
          <a:p>
            <a:pPr lvl="1"/>
            <a:r>
              <a:rPr lang="en-US" dirty="0" smtClean="0"/>
              <a:t>Unaudited reports for every quarter</a:t>
            </a:r>
          </a:p>
          <a:p>
            <a:pPr lvl="1"/>
            <a:r>
              <a:rPr lang="en-US" dirty="0" smtClean="0"/>
              <a:t>To be submitted within 60 days by Centre</a:t>
            </a:r>
            <a:endParaRPr lang="en-US" dirty="0"/>
          </a:p>
          <a:p>
            <a:r>
              <a:rPr lang="en-US" dirty="0" smtClean="0"/>
              <a:t>Internal audit</a:t>
            </a:r>
          </a:p>
          <a:p>
            <a:pPr lvl="1"/>
            <a:r>
              <a:rPr lang="en-US" dirty="0" smtClean="0"/>
              <a:t>To review systems as well as certify the </a:t>
            </a:r>
            <a:r>
              <a:rPr lang="en-US" dirty="0" err="1" smtClean="0"/>
              <a:t>Ucs</a:t>
            </a:r>
            <a:r>
              <a:rPr lang="en-US" dirty="0" smtClean="0"/>
              <a:t>. Mechanism to be worked out</a:t>
            </a:r>
          </a:p>
        </p:txBody>
      </p:sp>
    </p:spTree>
    <p:extLst>
      <p:ext uri="{BB962C8B-B14F-4D97-AF65-F5344CB8AC3E}">
        <p14:creationId xmlns:p14="http://schemas.microsoft.com/office/powerpoint/2010/main" val="3888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</TotalTime>
  <Words>232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NHP</vt:lpstr>
      <vt:lpstr>Overview</vt:lpstr>
      <vt:lpstr>Overview</vt:lpstr>
      <vt:lpstr>Overview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NHP</dc:title>
  <dc:creator>S. Krishnamurthy</dc:creator>
  <cp:lastModifiedBy>S. Krishnamurthy</cp:lastModifiedBy>
  <cp:revision>6</cp:revision>
  <dcterms:created xsi:type="dcterms:W3CDTF">2016-05-10T06:43:23Z</dcterms:created>
  <dcterms:modified xsi:type="dcterms:W3CDTF">2016-05-10T07:01:49Z</dcterms:modified>
</cp:coreProperties>
</file>